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370" r:id="rId2"/>
    <p:sldId id="371" r:id="rId3"/>
    <p:sldId id="352" r:id="rId4"/>
    <p:sldId id="373" r:id="rId5"/>
    <p:sldId id="374" r:id="rId6"/>
    <p:sldId id="375" r:id="rId7"/>
    <p:sldId id="376" r:id="rId8"/>
    <p:sldId id="377" r:id="rId9"/>
    <p:sldId id="379" r:id="rId10"/>
    <p:sldId id="380" r:id="rId11"/>
    <p:sldId id="381" r:id="rId12"/>
    <p:sldId id="383" r:id="rId13"/>
    <p:sldId id="328" r:id="rId14"/>
    <p:sldId id="384" r:id="rId15"/>
    <p:sldId id="385" r:id="rId16"/>
    <p:sldId id="386" r:id="rId17"/>
    <p:sldId id="387" r:id="rId18"/>
    <p:sldId id="388" r:id="rId19"/>
    <p:sldId id="389" r:id="rId20"/>
    <p:sldId id="390" r:id="rId21"/>
    <p:sldId id="392" r:id="rId22"/>
    <p:sldId id="393" r:id="rId23"/>
    <p:sldId id="394" r:id="rId24"/>
    <p:sldId id="395" r:id="rId25"/>
    <p:sldId id="372" r:id="rId26"/>
  </p:sldIdLst>
  <p:sldSz cx="9144000" cy="5143500" type="screen16x9"/>
  <p:notesSz cx="6858000" cy="9144000"/>
  <p:embeddedFontLst>
    <p:embeddedFont>
      <p:font typeface="나눔고딕 ExtraBold" panose="020D0904000000000000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9C3"/>
    <a:srgbClr val="403F43"/>
    <a:srgbClr val="FFE1FF"/>
    <a:srgbClr val="EE1E59"/>
    <a:srgbClr val="579187"/>
    <a:srgbClr val="BBD7D2"/>
    <a:srgbClr val="30DC96"/>
    <a:srgbClr val="FFFFCC"/>
    <a:srgbClr val="FFF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1" autoAdjust="0"/>
    <p:restoredTop sz="70277" autoAdjust="0"/>
  </p:normalViewPr>
  <p:slideViewPr>
    <p:cSldViewPr>
      <p:cViewPr varScale="1">
        <p:scale>
          <a:sx n="79" d="100"/>
          <a:sy n="79" d="100"/>
        </p:scale>
        <p:origin x="1608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5D2-4525-4421-8550-6A308B903DE8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0FB0-3C61-402D-BAEE-59161479C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51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754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760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622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14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301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051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339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42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04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06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563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77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081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6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637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dirty="0">
              <a:ln>
                <a:solidFill>
                  <a:schemeClr val="tx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3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729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98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2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5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c/nlp-getting-started/data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1900757"/>
            <a:ext cx="856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재난 및 위기관리 성능평가 연구</a:t>
            </a:r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BERT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활용한 재난 관련 </a:t>
            </a:r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트윗 분류 모델의 </a:t>
            </a:r>
            <a:r>
              <a:rPr lang="ko-KR" altLang="en-US" sz="2000" dirty="0" err="1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과적합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방지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3283" y="1533441"/>
            <a:ext cx="874011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>
            <a:off x="4107294" y="1533441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140166" y="1533655"/>
            <a:ext cx="228765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69145" y="1533441"/>
            <a:ext cx="1498999" cy="229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25361" y="3391455"/>
            <a:ext cx="2642784" cy="283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358621" y="3405649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3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세서미</a:t>
            </a:r>
            <a:r>
              <a:rPr lang="ko-KR" altLang="en-US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스트리트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B76A54-B756-4569-8280-A8562CE00763}"/>
              </a:ext>
            </a:extLst>
          </p:cNvPr>
          <p:cNvSpPr txBox="1"/>
          <p:nvPr/>
        </p:nvSpPr>
        <p:spPr>
          <a:xfrm>
            <a:off x="3203848" y="1533441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동국대학교</a:t>
            </a:r>
            <a:endParaRPr lang="en-US" altLang="ko-KR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5F8751-F186-4C29-9BB9-DF1960EFB59D}"/>
              </a:ext>
            </a:extLst>
          </p:cNvPr>
          <p:cNvSpPr txBox="1"/>
          <p:nvPr/>
        </p:nvSpPr>
        <p:spPr>
          <a:xfrm>
            <a:off x="2023333" y="2346656"/>
            <a:ext cx="897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[</a:t>
            </a:r>
            <a:endParaRPr lang="ko-KR" altLang="en-US" sz="6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8300FD-ED33-4E67-901E-E575FF6DA1F5}"/>
              </a:ext>
            </a:extLst>
          </p:cNvPr>
          <p:cNvSpPr txBox="1"/>
          <p:nvPr/>
        </p:nvSpPr>
        <p:spPr>
          <a:xfrm>
            <a:off x="6300192" y="2346656"/>
            <a:ext cx="897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]</a:t>
            </a:r>
            <a:endParaRPr lang="ko-KR" altLang="en-US" sz="6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1" name="직사각형 2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각 삼각형 2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88389" y="150112"/>
            <a:ext cx="1574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BERT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를 활용한 재난 관련</a:t>
            </a:r>
            <a:endParaRPr lang="en-US" altLang="ko-KR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트윗 분류 모델의 </a:t>
            </a:r>
            <a:r>
              <a:rPr lang="ko-KR" altLang="en-US" sz="8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과적합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방지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7236296" y="198012"/>
            <a:ext cx="3009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관련 연구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모델 정규화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8A3AD5-80F2-4F7E-8A93-FFBE1E6E95BD}"/>
              </a:ext>
            </a:extLst>
          </p:cNvPr>
          <p:cNvSpPr txBox="1"/>
          <p:nvPr/>
        </p:nvSpPr>
        <p:spPr>
          <a:xfrm>
            <a:off x="323528" y="1523473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Dropout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F44E44-B194-43E2-B567-0B6640E0E59F}"/>
              </a:ext>
            </a:extLst>
          </p:cNvPr>
          <p:cNvSpPr txBox="1"/>
          <p:nvPr/>
        </p:nvSpPr>
        <p:spPr>
          <a:xfrm>
            <a:off x="2633508" y="1500231"/>
            <a:ext cx="425825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모델의 학습 과정에서 신경망 내 뉴런들을 무작위로 생략 시키면서 학습하는 정규화 방법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68F66BC-9F38-46A5-9B5A-2EEE61FDB25E}"/>
              </a:ext>
            </a:extLst>
          </p:cNvPr>
          <p:cNvCxnSpPr>
            <a:cxnSpLocks/>
          </p:cNvCxnSpPr>
          <p:nvPr/>
        </p:nvCxnSpPr>
        <p:spPr>
          <a:xfrm>
            <a:off x="323528" y="2787774"/>
            <a:ext cx="8569351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B4ED6A7-EDE4-4379-9CAA-CE10DF6D19DD}"/>
              </a:ext>
            </a:extLst>
          </p:cNvPr>
          <p:cNvSpPr txBox="1"/>
          <p:nvPr/>
        </p:nvSpPr>
        <p:spPr>
          <a:xfrm>
            <a:off x="335944" y="3484226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Dropconnect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45F52E-51EB-48F7-9B00-C1ABC241E25D}"/>
              </a:ext>
            </a:extLst>
          </p:cNvPr>
          <p:cNvSpPr txBox="1"/>
          <p:nvPr/>
        </p:nvSpPr>
        <p:spPr>
          <a:xfrm>
            <a:off x="2627784" y="3444447"/>
            <a:ext cx="425825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모델의 학습 과정에서 뉴런의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connection(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가중치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무작위로 생략하며 학습을 수행하는 방법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FBCFD36-3EB6-4003-A233-70C10A77DDD7}"/>
              </a:ext>
            </a:extLst>
          </p:cNvPr>
          <p:cNvCxnSpPr>
            <a:cxnSpLocks/>
          </p:cNvCxnSpPr>
          <p:nvPr/>
        </p:nvCxnSpPr>
        <p:spPr>
          <a:xfrm>
            <a:off x="2568192" y="1367056"/>
            <a:ext cx="0" cy="80448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image14.png">
            <a:extLst>
              <a:ext uri="{FF2B5EF4-FFF2-40B4-BE49-F238E27FC236}">
                <a16:creationId xmlns:a16="http://schemas.microsoft.com/office/drawing/2014/main" id="{4AF06D8F-851F-4383-AC1D-6E76C5B8D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332" y="1333035"/>
            <a:ext cx="16827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image11.png">
            <a:extLst>
              <a:ext uri="{FF2B5EF4-FFF2-40B4-BE49-F238E27FC236}">
                <a16:creationId xmlns:a16="http://schemas.microsoft.com/office/drawing/2014/main" id="{8ADAE68C-FA26-4922-B9F4-05B8B600F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554" y="3119925"/>
            <a:ext cx="1711325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95785EC-7BB2-4148-A5B3-E0F496B248F2}"/>
              </a:ext>
            </a:extLst>
          </p:cNvPr>
          <p:cNvCxnSpPr>
            <a:cxnSpLocks/>
          </p:cNvCxnSpPr>
          <p:nvPr/>
        </p:nvCxnSpPr>
        <p:spPr>
          <a:xfrm>
            <a:off x="2577548" y="3346463"/>
            <a:ext cx="0" cy="80448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27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BF3B556-59AF-4D8A-9A1D-EADA38A9FA4D}"/>
              </a:ext>
            </a:extLst>
          </p:cNvPr>
          <p:cNvSpPr/>
          <p:nvPr/>
        </p:nvSpPr>
        <p:spPr>
          <a:xfrm>
            <a:off x="4776144" y="3507854"/>
            <a:ext cx="3921359" cy="644190"/>
          </a:xfrm>
          <a:prstGeom prst="rect">
            <a:avLst/>
          </a:prstGeom>
          <a:solidFill>
            <a:schemeClr val="accent1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1" name="직사각형 2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각 삼각형 2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88389" y="150112"/>
            <a:ext cx="1574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BERT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를 활용한 재난 관련</a:t>
            </a:r>
            <a:endParaRPr lang="en-US" altLang="ko-KR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트윗 분류 모델의 </a:t>
            </a:r>
            <a:r>
              <a:rPr lang="ko-KR" altLang="en-US" sz="8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과적합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방지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7236296" y="198012"/>
            <a:ext cx="3009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관련 연구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모델 정규화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82D097-5DE3-467A-BA2D-62A2DC6BCDB2}"/>
              </a:ext>
            </a:extLst>
          </p:cNvPr>
          <p:cNvSpPr txBox="1"/>
          <p:nvPr/>
        </p:nvSpPr>
        <p:spPr>
          <a:xfrm>
            <a:off x="1360613" y="1687546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Max-norm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2FA17F-1FAC-4F5A-B299-A9B81232915C}"/>
              </a:ext>
            </a:extLst>
          </p:cNvPr>
          <p:cNvSpPr txBox="1"/>
          <p:nvPr/>
        </p:nvSpPr>
        <p:spPr>
          <a:xfrm>
            <a:off x="3583082" y="1572239"/>
            <a:ext cx="411423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모델의 매개변수 값인 신경망의 가중치를 사용자 정의 매개변수보다 작은 계수로 갖도록 제한하는 방법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E78882B-9BF3-46C3-8281-EB978CBAFBB2}"/>
              </a:ext>
            </a:extLst>
          </p:cNvPr>
          <p:cNvCxnSpPr>
            <a:cxnSpLocks/>
          </p:cNvCxnSpPr>
          <p:nvPr/>
        </p:nvCxnSpPr>
        <p:spPr>
          <a:xfrm>
            <a:off x="3517766" y="1339495"/>
            <a:ext cx="0" cy="108823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485E9063-0A71-43D2-87F4-D81EC063F775}"/>
              </a:ext>
            </a:extLst>
          </p:cNvPr>
          <p:cNvSpPr/>
          <p:nvPr/>
        </p:nvSpPr>
        <p:spPr>
          <a:xfrm flipV="1">
            <a:off x="4401513" y="2751782"/>
            <a:ext cx="180000" cy="1080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image13.png">
            <a:extLst>
              <a:ext uri="{FF2B5EF4-FFF2-40B4-BE49-F238E27FC236}">
                <a16:creationId xmlns:a16="http://schemas.microsoft.com/office/drawing/2014/main" id="{C05BF4C4-1C71-4A31-8C56-6B4351564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75980"/>
            <a:ext cx="3378918" cy="54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955E9DC-4804-4FB0-83C8-39AC13F6BC6D}"/>
              </a:ext>
            </a:extLst>
          </p:cNvPr>
          <p:cNvSpPr txBox="1"/>
          <p:nvPr/>
        </p:nvSpPr>
        <p:spPr>
          <a:xfrm>
            <a:off x="4730639" y="3538612"/>
            <a:ext cx="401236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신경망의 뉴런의 연결 가중치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w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의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L2 Norm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인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||w||</a:t>
            </a:r>
            <a:r>
              <a:rPr lang="en-US" altLang="ko-KR" sz="1050" baseline="-25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를 사용자가 정의한 매개변수인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r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보다 작거나 같도록 제한하여 훈련 스텝이 끝날 때 마다 스케일을 조정</a:t>
            </a:r>
            <a:r>
              <a:rPr lang="ko-KR" altLang="en-US" sz="1050" baseline="-25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alpha val="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0" name="갈매기형 수장 40">
            <a:extLst>
              <a:ext uri="{FF2B5EF4-FFF2-40B4-BE49-F238E27FC236}">
                <a16:creationId xmlns:a16="http://schemas.microsoft.com/office/drawing/2014/main" id="{A45F0E0C-12F1-460D-8C23-F7B7DBC87D99}"/>
              </a:ext>
            </a:extLst>
          </p:cNvPr>
          <p:cNvSpPr/>
          <p:nvPr/>
        </p:nvSpPr>
        <p:spPr>
          <a:xfrm>
            <a:off x="4347468" y="3737863"/>
            <a:ext cx="147066" cy="162302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갈매기형 수장 41">
            <a:extLst>
              <a:ext uri="{FF2B5EF4-FFF2-40B4-BE49-F238E27FC236}">
                <a16:creationId xmlns:a16="http://schemas.microsoft.com/office/drawing/2014/main" id="{F3C69399-B767-449E-8928-E5BB47B6D4A8}"/>
              </a:ext>
            </a:extLst>
          </p:cNvPr>
          <p:cNvSpPr/>
          <p:nvPr/>
        </p:nvSpPr>
        <p:spPr>
          <a:xfrm>
            <a:off x="4251011" y="3737863"/>
            <a:ext cx="147066" cy="162302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04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0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-윤고딕340-윤고딕340"/>
                <a:ea typeface="-윤고딕340" panose="02030504000101010101"/>
              </a:rPr>
              <a:t>연구 계획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2217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/>
                <a:ea typeface="바탕" panose="02030600000101010101" pitchFamily="18" charset="-127"/>
              </a:rPr>
              <a:t>04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54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28384" y="199461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/>
                <a:ea typeface="-윤고딕340" panose="02030504000101010101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/>
                <a:ea typeface="-윤고딕340" panose="02030504000101010101"/>
              </a:rPr>
              <a:t>연구 계획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/>
              <a:ea typeface="-윤고딕340" panose="02030504000101010101"/>
            </a:endParaRPr>
          </a:p>
        </p:txBody>
      </p:sp>
      <p:pic>
        <p:nvPicPr>
          <p:cNvPr id="16" name="Picture 2" descr="트위터 로고. /트위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88" y="2838785"/>
            <a:ext cx="1630684" cy="111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log.kakaocdn.net/dn/xOzfd/btqBmVXTgHG/4N2MKSluT6AORkAGFRLcZ0/im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571097"/>
            <a:ext cx="1895187" cy="95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3E54D2-A244-4E0B-B79A-7D304E74B0ED}"/>
              </a:ext>
            </a:extLst>
          </p:cNvPr>
          <p:cNvSpPr txBox="1"/>
          <p:nvPr/>
        </p:nvSpPr>
        <p:spPr>
          <a:xfrm>
            <a:off x="188389" y="150112"/>
            <a:ext cx="1574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BERT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를 활용한 재난 관련</a:t>
            </a:r>
            <a:endParaRPr lang="en-US" altLang="ko-KR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트윗 분류 모델의 </a:t>
            </a:r>
            <a:r>
              <a:rPr lang="ko-KR" altLang="en-US" sz="8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과적합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방지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86D7B2-326B-4155-ACBC-F0701FDF7603}"/>
              </a:ext>
            </a:extLst>
          </p:cNvPr>
          <p:cNvSpPr/>
          <p:nvPr/>
        </p:nvSpPr>
        <p:spPr>
          <a:xfrm>
            <a:off x="1171061" y="3010819"/>
            <a:ext cx="3921359" cy="442740"/>
          </a:xfrm>
          <a:prstGeom prst="rect">
            <a:avLst/>
          </a:prstGeom>
          <a:solidFill>
            <a:schemeClr val="accent1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1B9ACB-F672-43A2-B2EC-69C928A8AD29}"/>
              </a:ext>
            </a:extLst>
          </p:cNvPr>
          <p:cNvSpPr/>
          <p:nvPr/>
        </p:nvSpPr>
        <p:spPr>
          <a:xfrm>
            <a:off x="1043608" y="2172848"/>
            <a:ext cx="4164862" cy="142884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CE748C-5113-44A8-8DA9-C2D9D93D6BB4}"/>
              </a:ext>
            </a:extLst>
          </p:cNvPr>
          <p:cNvSpPr/>
          <p:nvPr/>
        </p:nvSpPr>
        <p:spPr>
          <a:xfrm>
            <a:off x="1172469" y="2292331"/>
            <a:ext cx="3921359" cy="563365"/>
          </a:xfrm>
          <a:prstGeom prst="rect">
            <a:avLst/>
          </a:prstGeom>
          <a:solidFill>
            <a:schemeClr val="accent1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447C06-CDC4-42A5-8781-514A1B8A5E52}"/>
              </a:ext>
            </a:extLst>
          </p:cNvPr>
          <p:cNvSpPr txBox="1"/>
          <p:nvPr/>
        </p:nvSpPr>
        <p:spPr>
          <a:xfrm>
            <a:off x="1135697" y="2283718"/>
            <a:ext cx="401236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-윤고딕330" panose="02030504000101010101"/>
                <a:ea typeface="-윤고딕330" panose="02030504000101010101"/>
              </a:rPr>
              <a:t>Kaggle</a:t>
            </a:r>
            <a:r>
              <a:rPr lang="ko-KR" altLang="en-US" sz="1050" dirty="0">
                <a:latin typeface="-윤고딕330" panose="02030504000101010101"/>
                <a:ea typeface="-윤고딕330" panose="02030504000101010101"/>
              </a:rPr>
              <a:t>의 </a:t>
            </a:r>
            <a:r>
              <a:rPr lang="en-US" altLang="ko-KR" sz="1050" dirty="0">
                <a:latin typeface="-윤고딕330" panose="02030504000101010101"/>
                <a:ea typeface="-윤고딕330" panose="02030504000101010101"/>
              </a:rPr>
              <a:t>Natural Language Processing with Disaster Tweets (</a:t>
            </a:r>
            <a:r>
              <a:rPr lang="ko-KR" altLang="en-US" sz="1050" dirty="0">
                <a:latin typeface="-윤고딕330" panose="02030504000101010101"/>
                <a:ea typeface="-윤고딕330" panose="02030504000101010101"/>
                <a:hlinkClick r:id="rId5"/>
              </a:rPr>
              <a:t>https://www.kaggle.com/c/nlp-getting-started/data</a:t>
            </a:r>
            <a:r>
              <a:rPr lang="en-US" altLang="ko-KR" sz="1050" dirty="0">
                <a:latin typeface="-윤고딕330" panose="02030504000101010101"/>
                <a:ea typeface="-윤고딕330" panose="02030504000101010101"/>
              </a:rPr>
              <a:t>)</a:t>
            </a:r>
            <a:r>
              <a:rPr lang="ko-KR" altLang="en-US" sz="1050" dirty="0">
                <a:latin typeface="-윤고딕330" panose="02030504000101010101"/>
                <a:ea typeface="-윤고딕330" panose="02030504000101010101"/>
              </a:rPr>
              <a:t>의 데이터 셋</a:t>
            </a:r>
            <a:r>
              <a:rPr lang="en-US" altLang="ko-KR" sz="1050" dirty="0">
                <a:latin typeface="-윤고딕330" panose="02030504000101010101"/>
                <a:ea typeface="-윤고딕330" panose="02030504000101010101"/>
              </a:rPr>
              <a:t>(train data, test data)</a:t>
            </a:r>
            <a:endParaRPr lang="ko-KR" altLang="en-US" sz="1050" dirty="0">
              <a:latin typeface="-윤고딕330" panose="02030504000101010101"/>
              <a:ea typeface="-윤고딕330" panose="02030504000101010101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CE5815-688A-456D-95DF-E201F44F6338}"/>
              </a:ext>
            </a:extLst>
          </p:cNvPr>
          <p:cNvSpPr/>
          <p:nvPr/>
        </p:nvSpPr>
        <p:spPr>
          <a:xfrm>
            <a:off x="1043608" y="1789485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데이터 셋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A376F9-F884-4B45-8D43-C77BE004AA03}"/>
              </a:ext>
            </a:extLst>
          </p:cNvPr>
          <p:cNvSpPr txBox="1"/>
          <p:nvPr/>
        </p:nvSpPr>
        <p:spPr>
          <a:xfrm>
            <a:off x="1124494" y="3102917"/>
            <a:ext cx="4092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-윤고딕330" panose="02030504000101010101"/>
                <a:ea typeface="-윤고딕330" panose="02030504000101010101"/>
              </a:rPr>
              <a:t>트위터의 실제 재난과 관련된 트윗과</a:t>
            </a:r>
            <a:r>
              <a:rPr lang="en-US" altLang="ko-KR" sz="1050" dirty="0">
                <a:latin typeface="-윤고딕330" panose="02030504000101010101"/>
                <a:ea typeface="-윤고딕330" panose="02030504000101010101"/>
              </a:rPr>
              <a:t>, </a:t>
            </a:r>
            <a:r>
              <a:rPr lang="ko-KR" altLang="en-US" sz="1050" dirty="0">
                <a:latin typeface="-윤고딕330" panose="02030504000101010101"/>
                <a:ea typeface="-윤고딕330" panose="02030504000101010101"/>
              </a:rPr>
              <a:t>그렇지 않은 트윗으로 구성 </a:t>
            </a:r>
          </a:p>
        </p:txBody>
      </p:sp>
    </p:spTree>
    <p:extLst>
      <p:ext uri="{BB962C8B-B14F-4D97-AF65-F5344CB8AC3E}">
        <p14:creationId xmlns:p14="http://schemas.microsoft.com/office/powerpoint/2010/main" val="287885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681707"/>
              </p:ext>
            </p:extLst>
          </p:nvPr>
        </p:nvGraphicFramePr>
        <p:xfrm>
          <a:off x="1907706" y="1564325"/>
          <a:ext cx="5688630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7">
                  <a:extLst>
                    <a:ext uri="{9D8B030D-6E8A-4147-A177-3AD203B41FA5}">
                      <a16:colId xmlns:a16="http://schemas.microsoft.com/office/drawing/2014/main" val="106524223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734132763"/>
                    </a:ext>
                  </a:extLst>
                </a:gridCol>
                <a:gridCol w="1324947">
                  <a:extLst>
                    <a:ext uri="{9D8B030D-6E8A-4147-A177-3AD203B41FA5}">
                      <a16:colId xmlns:a16="http://schemas.microsoft.com/office/drawing/2014/main" val="3158263615"/>
                    </a:ext>
                  </a:extLst>
                </a:gridCol>
                <a:gridCol w="1137726">
                  <a:extLst>
                    <a:ext uri="{9D8B030D-6E8A-4147-A177-3AD203B41FA5}">
                      <a16:colId xmlns:a16="http://schemas.microsoft.com/office/drawing/2014/main" val="473680278"/>
                    </a:ext>
                  </a:extLst>
                </a:gridCol>
                <a:gridCol w="1137726">
                  <a:extLst>
                    <a:ext uri="{9D8B030D-6E8A-4147-A177-3AD203B41FA5}">
                      <a16:colId xmlns:a16="http://schemas.microsoft.com/office/drawing/2014/main" val="2210800213"/>
                    </a:ext>
                  </a:extLst>
                </a:gridCol>
              </a:tblGrid>
              <a:tr h="202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Keyword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Location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Text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target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685832"/>
                  </a:ext>
                </a:extLst>
              </a:tr>
              <a:tr h="15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트윗 식별자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트윗</a:t>
                      </a:r>
                      <a:r>
                        <a:rPr lang="ko-KR" altLang="en-US" sz="900" baseline="0"/>
                        <a:t>과 관련된 재난 키워드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트윗을 보낸 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트윗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실제 재난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비재난 식별자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567944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564643"/>
            <a:ext cx="6649197" cy="93610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691680" y="4033396"/>
            <a:ext cx="69847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바탕" panose="02030600000101010101" pitchFamily="18" charset="-127"/>
                <a:ea typeface="-윤고딕330" panose="02030504000101010101"/>
              </a:rPr>
              <a:t>전체 </a:t>
            </a:r>
            <a:r>
              <a:rPr lang="en-US" altLang="ko-KR" sz="1600" dirty="0">
                <a:latin typeface="바탕" panose="02030600000101010101" pitchFamily="18" charset="-127"/>
                <a:ea typeface="-윤고딕330" panose="02030504000101010101"/>
              </a:rPr>
              <a:t>10,873 </a:t>
            </a:r>
            <a:r>
              <a:rPr lang="ko-KR" altLang="en-US" sz="1600" dirty="0">
                <a:latin typeface="바탕" panose="02030600000101010101" pitchFamily="18" charset="-127"/>
                <a:ea typeface="-윤고딕330" panose="02030504000101010101"/>
              </a:rPr>
              <a:t>개의 데이터 중 </a:t>
            </a:r>
            <a:r>
              <a:rPr lang="en-US" altLang="ko-KR" sz="1600" dirty="0">
                <a:latin typeface="바탕" panose="02030600000101010101" pitchFamily="18" charset="-127"/>
                <a:ea typeface="-윤고딕330" panose="02030504000101010101"/>
              </a:rPr>
              <a:t>42.97%</a:t>
            </a:r>
            <a:r>
              <a:rPr lang="ko-KR" altLang="en-US" sz="1600" dirty="0">
                <a:latin typeface="바탕" panose="02030600000101010101" pitchFamily="18" charset="-127"/>
                <a:ea typeface="-윤고딕330" panose="02030504000101010101"/>
              </a:rPr>
              <a:t>가 실제 재난과 관련된 트윗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32810" y="1052475"/>
            <a:ext cx="15121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a피노키오B" panose="02020600000000000000"/>
              </a:rPr>
              <a:t>Train </a:t>
            </a:r>
            <a:r>
              <a:rPr lang="ko-KR" altLang="en-US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a피노키오B" panose="02020600000000000000"/>
              </a:rPr>
              <a:t>데이터 셋 구조</a:t>
            </a:r>
            <a:endParaRPr lang="ko-KR" altLang="en-US" sz="105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a피노키오B" panose="0202060000000000000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D779F3-2789-4C88-BF28-18EE6C028A6C}"/>
              </a:ext>
            </a:extLst>
          </p:cNvPr>
          <p:cNvSpPr txBox="1"/>
          <p:nvPr/>
        </p:nvSpPr>
        <p:spPr>
          <a:xfrm>
            <a:off x="8028384" y="199461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/>
                <a:ea typeface="-윤고딕340" panose="02030504000101010101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/>
                <a:ea typeface="-윤고딕340" panose="02030504000101010101"/>
              </a:rPr>
              <a:t>연구 계획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/>
              <a:ea typeface="-윤고딕340" panose="02030504000101010101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F31242-28A3-4EFB-BC04-BAADB730D808}"/>
              </a:ext>
            </a:extLst>
          </p:cNvPr>
          <p:cNvSpPr txBox="1"/>
          <p:nvPr/>
        </p:nvSpPr>
        <p:spPr>
          <a:xfrm>
            <a:off x="188389" y="150112"/>
            <a:ext cx="1574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BERT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를 활용한 재난 관련</a:t>
            </a:r>
            <a:endParaRPr lang="en-US" altLang="ko-KR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트윗 분류 모델의 </a:t>
            </a:r>
            <a:r>
              <a:rPr lang="ko-KR" altLang="en-US" sz="8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과적합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방지</a:t>
            </a: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A01D2C62-342D-4FA7-803F-5CD45BEF17DB}"/>
              </a:ext>
            </a:extLst>
          </p:cNvPr>
          <p:cNvSpPr/>
          <p:nvPr/>
        </p:nvSpPr>
        <p:spPr>
          <a:xfrm flipV="1">
            <a:off x="4572000" y="3752787"/>
            <a:ext cx="180000" cy="1080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5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2050" name="image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" y="1365397"/>
            <a:ext cx="3897312" cy="3295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0FBC59-CCE3-40D5-9518-6A33D5D4F8D1}"/>
              </a:ext>
            </a:extLst>
          </p:cNvPr>
          <p:cNvSpPr txBox="1"/>
          <p:nvPr/>
        </p:nvSpPr>
        <p:spPr>
          <a:xfrm>
            <a:off x="4355976" y="1856552"/>
            <a:ext cx="1638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Input Layer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AFCCB1-C17B-483F-8053-CF9919AA796B}"/>
              </a:ext>
            </a:extLst>
          </p:cNvPr>
          <p:cNvSpPr txBox="1"/>
          <p:nvPr/>
        </p:nvSpPr>
        <p:spPr>
          <a:xfrm>
            <a:off x="6320930" y="1772875"/>
            <a:ext cx="2590767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Input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으로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들어오는 데이터에 대해 토큰화 및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임베딩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수행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1FDBEC-1B44-4098-ABAF-91388A8E8311}"/>
              </a:ext>
            </a:extLst>
          </p:cNvPr>
          <p:cNvSpPr txBox="1"/>
          <p:nvPr/>
        </p:nvSpPr>
        <p:spPr>
          <a:xfrm>
            <a:off x="4387991" y="2789479"/>
            <a:ext cx="1574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Keras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Layer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65DBDA-2ECD-47C0-9948-C74D16AC875D}"/>
              </a:ext>
            </a:extLst>
          </p:cNvPr>
          <p:cNvSpPr txBox="1"/>
          <p:nvPr/>
        </p:nvSpPr>
        <p:spPr>
          <a:xfrm>
            <a:off x="6325521" y="2706479"/>
            <a:ext cx="262395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학습된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BERT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모델을 해당 인공지능 모델에 맞게 변환하여 적용된 레이어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7991C2C-3EB9-4143-859E-F62ADE9CBD1E}"/>
              </a:ext>
            </a:extLst>
          </p:cNvPr>
          <p:cNvCxnSpPr>
            <a:cxnSpLocks/>
          </p:cNvCxnSpPr>
          <p:nvPr/>
        </p:nvCxnSpPr>
        <p:spPr>
          <a:xfrm>
            <a:off x="6288798" y="1779020"/>
            <a:ext cx="0" cy="60886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CD140D-9510-4287-9D08-327F874CC13D}"/>
              </a:ext>
            </a:extLst>
          </p:cNvPr>
          <p:cNvCxnSpPr>
            <a:cxnSpLocks/>
          </p:cNvCxnSpPr>
          <p:nvPr/>
        </p:nvCxnSpPr>
        <p:spPr>
          <a:xfrm>
            <a:off x="6295137" y="2685103"/>
            <a:ext cx="0" cy="60886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853C17B-B0DF-45A3-9962-54B7A26B2B96}"/>
              </a:ext>
            </a:extLst>
          </p:cNvPr>
          <p:cNvSpPr txBox="1"/>
          <p:nvPr/>
        </p:nvSpPr>
        <p:spPr>
          <a:xfrm>
            <a:off x="4384630" y="3723448"/>
            <a:ext cx="1638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Dense Layer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62D727-7E12-4540-A918-520A67BAFBBB}"/>
              </a:ext>
            </a:extLst>
          </p:cNvPr>
          <p:cNvSpPr txBox="1"/>
          <p:nvPr/>
        </p:nvSpPr>
        <p:spPr>
          <a:xfrm>
            <a:off x="6320930" y="3602314"/>
            <a:ext cx="262395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신경망 형태의 층을 생성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활성화 함수는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sigmoid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4F51693-242D-4BFB-9239-831BA7A5525E}"/>
              </a:ext>
            </a:extLst>
          </p:cNvPr>
          <p:cNvCxnSpPr>
            <a:cxnSpLocks/>
          </p:cNvCxnSpPr>
          <p:nvPr/>
        </p:nvCxnSpPr>
        <p:spPr>
          <a:xfrm>
            <a:off x="6291776" y="3619072"/>
            <a:ext cx="0" cy="60886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4D88EC-27CB-4F84-8D24-B78ED99F26A9}"/>
              </a:ext>
            </a:extLst>
          </p:cNvPr>
          <p:cNvSpPr/>
          <p:nvPr/>
        </p:nvSpPr>
        <p:spPr>
          <a:xfrm>
            <a:off x="322580" y="962400"/>
            <a:ext cx="2249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제안하는 기본 재난 분류 모델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CA65BD-A06D-4D06-A375-3123F0D87FFB}"/>
              </a:ext>
            </a:extLst>
          </p:cNvPr>
          <p:cNvSpPr txBox="1"/>
          <p:nvPr/>
        </p:nvSpPr>
        <p:spPr>
          <a:xfrm>
            <a:off x="8028384" y="199461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/>
                <a:ea typeface="-윤고딕340" panose="02030504000101010101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/>
                <a:ea typeface="-윤고딕340" panose="02030504000101010101"/>
              </a:rPr>
              <a:t>연구 계획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/>
              <a:ea typeface="-윤고딕340" panose="02030504000101010101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342A9C-248F-4F75-9DBD-7E9838EF3BC4}"/>
              </a:ext>
            </a:extLst>
          </p:cNvPr>
          <p:cNvSpPr txBox="1"/>
          <p:nvPr/>
        </p:nvSpPr>
        <p:spPr>
          <a:xfrm>
            <a:off x="188389" y="150112"/>
            <a:ext cx="1574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BERT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를 활용한 재난 관련</a:t>
            </a:r>
            <a:endParaRPr lang="en-US" altLang="ko-KR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트윗 분류 모델의 </a:t>
            </a:r>
            <a:r>
              <a:rPr lang="ko-KR" altLang="en-US" sz="8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과적합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방지</a:t>
            </a:r>
          </a:p>
        </p:txBody>
      </p:sp>
    </p:spTree>
    <p:extLst>
      <p:ext uri="{BB962C8B-B14F-4D97-AF65-F5344CB8AC3E}">
        <p14:creationId xmlns:p14="http://schemas.microsoft.com/office/powerpoint/2010/main" val="212023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069BBA-B91A-46C0-8B30-382AE53F8553}"/>
              </a:ext>
            </a:extLst>
          </p:cNvPr>
          <p:cNvSpPr txBox="1"/>
          <p:nvPr/>
        </p:nvSpPr>
        <p:spPr>
          <a:xfrm>
            <a:off x="8028384" y="199461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/>
                <a:ea typeface="-윤고딕340" panose="02030504000101010101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/>
                <a:ea typeface="-윤고딕340" panose="02030504000101010101"/>
              </a:rPr>
              <a:t>연구 계획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/>
              <a:ea typeface="-윤고딕340" panose="02030504000101010101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F930AB-6F89-48F9-BD09-0748A9F56619}"/>
              </a:ext>
            </a:extLst>
          </p:cNvPr>
          <p:cNvSpPr txBox="1"/>
          <p:nvPr/>
        </p:nvSpPr>
        <p:spPr>
          <a:xfrm>
            <a:off x="188389" y="150112"/>
            <a:ext cx="1574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BERT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를 활용한 재난 관련</a:t>
            </a:r>
            <a:endParaRPr lang="en-US" altLang="ko-KR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트윗 분류 모델의 </a:t>
            </a:r>
            <a:r>
              <a:rPr lang="ko-KR" altLang="en-US" sz="8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과적합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방지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3CFF2A-CB6A-4C04-9161-E75597741FB7}"/>
              </a:ext>
            </a:extLst>
          </p:cNvPr>
          <p:cNvSpPr/>
          <p:nvPr/>
        </p:nvSpPr>
        <p:spPr>
          <a:xfrm>
            <a:off x="251520" y="1044582"/>
            <a:ext cx="48846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제안하는 기본 재난 분류 모델에 아래와 같은 세 가지 정규화를 적용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917559-585D-4490-A3BA-5ECEBBB129FE}"/>
              </a:ext>
            </a:extLst>
          </p:cNvPr>
          <p:cNvSpPr/>
          <p:nvPr/>
        </p:nvSpPr>
        <p:spPr>
          <a:xfrm>
            <a:off x="5532103" y="1036907"/>
            <a:ext cx="3396256" cy="284674"/>
          </a:xfrm>
          <a:prstGeom prst="rect">
            <a:avLst/>
          </a:prstGeom>
          <a:solidFill>
            <a:schemeClr val="accent1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855727-CC99-495F-8D00-4B4AC696819D}"/>
              </a:ext>
            </a:extLst>
          </p:cNvPr>
          <p:cNvSpPr txBox="1"/>
          <p:nvPr/>
        </p:nvSpPr>
        <p:spPr>
          <a:xfrm>
            <a:off x="5486597" y="1067664"/>
            <a:ext cx="40123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정규화를 통해 모델의 성능을 떨어뜨리는 </a:t>
            </a:r>
            <a:r>
              <a:rPr lang="ko-KR" altLang="en-US" sz="10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과적합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방지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7" name="갈매기형 수장 40">
            <a:extLst>
              <a:ext uri="{FF2B5EF4-FFF2-40B4-BE49-F238E27FC236}">
                <a16:creationId xmlns:a16="http://schemas.microsoft.com/office/drawing/2014/main" id="{9899821F-37C0-4B5F-9AAF-7E7E024E0B6A}"/>
              </a:ext>
            </a:extLst>
          </p:cNvPr>
          <p:cNvSpPr/>
          <p:nvPr/>
        </p:nvSpPr>
        <p:spPr>
          <a:xfrm>
            <a:off x="5241050" y="1094605"/>
            <a:ext cx="147066" cy="162302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갈매기형 수장 41">
            <a:extLst>
              <a:ext uri="{FF2B5EF4-FFF2-40B4-BE49-F238E27FC236}">
                <a16:creationId xmlns:a16="http://schemas.microsoft.com/office/drawing/2014/main" id="{1C110D01-5F23-46B7-859A-4E16C6ED4042}"/>
              </a:ext>
            </a:extLst>
          </p:cNvPr>
          <p:cNvSpPr/>
          <p:nvPr/>
        </p:nvSpPr>
        <p:spPr>
          <a:xfrm>
            <a:off x="5144593" y="1094605"/>
            <a:ext cx="147066" cy="162302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9C750B-1798-4DAF-BF2B-C2F7A0F5E65C}"/>
              </a:ext>
            </a:extLst>
          </p:cNvPr>
          <p:cNvSpPr txBox="1"/>
          <p:nvPr/>
        </p:nvSpPr>
        <p:spPr>
          <a:xfrm>
            <a:off x="467544" y="3731164"/>
            <a:ext cx="2590767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0.5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확률로 뉴런이 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생략되도록 설정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8504B5-1245-4830-A0DA-A9841F8FA56F}"/>
              </a:ext>
            </a:extLst>
          </p:cNvPr>
          <p:cNvSpPr txBox="1"/>
          <p:nvPr/>
        </p:nvSpPr>
        <p:spPr>
          <a:xfrm>
            <a:off x="3234229" y="3734464"/>
            <a:ext cx="298399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0.5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확률로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connection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 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생략되도록 설정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619410-E0FE-44BC-9A70-8BAC8879C69F}"/>
              </a:ext>
            </a:extLst>
          </p:cNvPr>
          <p:cNvSpPr txBox="1"/>
          <p:nvPr/>
        </p:nvSpPr>
        <p:spPr>
          <a:xfrm>
            <a:off x="5881425" y="3731164"/>
            <a:ext cx="316996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||w||</a:t>
            </a:r>
            <a:r>
              <a:rPr lang="en-US" altLang="ko-KR" sz="1100" baseline="-25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최댓값인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r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 설정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0.5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확률로 뉴런이 생략되도록 설정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500C3CC-FFE4-4803-A354-AC7B4EB3DE98}"/>
              </a:ext>
            </a:extLst>
          </p:cNvPr>
          <p:cNvSpPr/>
          <p:nvPr/>
        </p:nvSpPr>
        <p:spPr>
          <a:xfrm>
            <a:off x="1244802" y="2274681"/>
            <a:ext cx="1152128" cy="1152128"/>
          </a:xfrm>
          <a:prstGeom prst="ellipse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EB581B-5372-44C8-A064-A48493C96CEA}"/>
              </a:ext>
            </a:extLst>
          </p:cNvPr>
          <p:cNvSpPr txBox="1"/>
          <p:nvPr/>
        </p:nvSpPr>
        <p:spPr>
          <a:xfrm>
            <a:off x="1244802" y="2634721"/>
            <a:ext cx="1167216" cy="32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spc="300" dirty="0">
                <a:ln>
                  <a:solidFill>
                    <a:schemeClr val="tx2">
                      <a:lumMod val="50000"/>
                      <a:alpha val="26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바탕" panose="02030600000101010101" pitchFamily="18" charset="-127"/>
                <a:ea typeface="a피노키오B" panose="02020600000000000000"/>
              </a:rPr>
              <a:t>Dropout</a:t>
            </a:r>
            <a:endParaRPr lang="ko-KR" altLang="en-US" sz="1200" spc="300" dirty="0">
              <a:ln>
                <a:solidFill>
                  <a:schemeClr val="tx2">
                    <a:lumMod val="50000"/>
                    <a:alpha val="26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effectLst/>
              <a:latin typeface="바탕" panose="02030600000101010101" pitchFamily="18" charset="-127"/>
              <a:ea typeface="a피노키오B" panose="0202060000000000000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4B9AF19-FA51-48F3-B029-C7F2569C15E7}"/>
              </a:ext>
            </a:extLst>
          </p:cNvPr>
          <p:cNvSpPr/>
          <p:nvPr/>
        </p:nvSpPr>
        <p:spPr>
          <a:xfrm>
            <a:off x="4155040" y="2274681"/>
            <a:ext cx="1152128" cy="1152128"/>
          </a:xfrm>
          <a:prstGeom prst="ellipse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CDB752-D451-47F2-A6BB-CFC86C014420}"/>
              </a:ext>
            </a:extLst>
          </p:cNvPr>
          <p:cNvSpPr txBox="1"/>
          <p:nvPr/>
        </p:nvSpPr>
        <p:spPr>
          <a:xfrm>
            <a:off x="4139952" y="2507668"/>
            <a:ext cx="1167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spc="300" dirty="0">
                <a:ln>
                  <a:solidFill>
                    <a:schemeClr val="tx2">
                      <a:lumMod val="50000"/>
                      <a:alpha val="26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Drop</a:t>
            </a:r>
          </a:p>
          <a:p>
            <a:pPr algn="ctr">
              <a:lnSpc>
                <a:spcPct val="150000"/>
              </a:lnSpc>
            </a:pPr>
            <a:r>
              <a:rPr lang="en-US" altLang="ko-KR" sz="1200" spc="300" dirty="0">
                <a:ln>
                  <a:solidFill>
                    <a:schemeClr val="tx2">
                      <a:lumMod val="50000"/>
                      <a:alpha val="26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connect</a:t>
            </a:r>
            <a:endParaRPr lang="ko-KR" altLang="en-US" sz="1200" spc="300" dirty="0">
              <a:ln>
                <a:solidFill>
                  <a:schemeClr val="tx2">
                    <a:lumMod val="50000"/>
                    <a:alpha val="26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effectLst/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DF2B4B9-7381-43E2-B15D-62B905398181}"/>
              </a:ext>
            </a:extLst>
          </p:cNvPr>
          <p:cNvSpPr/>
          <p:nvPr/>
        </p:nvSpPr>
        <p:spPr>
          <a:xfrm>
            <a:off x="6907640" y="2286896"/>
            <a:ext cx="1152128" cy="1152128"/>
          </a:xfrm>
          <a:prstGeom prst="ellipse">
            <a:avLst/>
          </a:prstGeom>
          <a:noFill/>
          <a:ln w="76200">
            <a:solidFill>
              <a:srgbClr val="6B87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1CC5D5-7F13-497C-A3D5-DF4C98D1ACF8}"/>
              </a:ext>
            </a:extLst>
          </p:cNvPr>
          <p:cNvSpPr txBox="1"/>
          <p:nvPr/>
        </p:nvSpPr>
        <p:spPr>
          <a:xfrm>
            <a:off x="6907640" y="2493892"/>
            <a:ext cx="1167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300" dirty="0">
                <a:ln>
                  <a:solidFill>
                    <a:schemeClr val="tx2">
                      <a:lumMod val="50000"/>
                      <a:alpha val="26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Dropout</a:t>
            </a:r>
          </a:p>
          <a:p>
            <a:pPr algn="ctr"/>
            <a:r>
              <a:rPr lang="en-US" altLang="ko-KR" sz="1100" spc="300" dirty="0">
                <a:ln>
                  <a:solidFill>
                    <a:schemeClr val="tx2">
                      <a:lumMod val="50000"/>
                      <a:alpha val="26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+</a:t>
            </a:r>
          </a:p>
          <a:p>
            <a:pPr algn="ctr"/>
            <a:r>
              <a:rPr lang="en-US" altLang="ko-KR" sz="1100" spc="300" dirty="0">
                <a:ln>
                  <a:solidFill>
                    <a:schemeClr val="tx2">
                      <a:lumMod val="50000"/>
                      <a:alpha val="26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Max</a:t>
            </a:r>
          </a:p>
          <a:p>
            <a:pPr algn="ctr"/>
            <a:r>
              <a:rPr lang="en-US" altLang="ko-KR" sz="1100" spc="300" dirty="0">
                <a:ln>
                  <a:solidFill>
                    <a:schemeClr val="tx2">
                      <a:lumMod val="50000"/>
                      <a:alpha val="26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norm</a:t>
            </a:r>
          </a:p>
        </p:txBody>
      </p:sp>
    </p:spTree>
    <p:extLst>
      <p:ext uri="{BB962C8B-B14F-4D97-AF65-F5344CB8AC3E}">
        <p14:creationId xmlns:p14="http://schemas.microsoft.com/office/powerpoint/2010/main" val="227027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70434"/>
            <a:ext cx="2808312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966" y="1470434"/>
            <a:ext cx="2808312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127" y="1456728"/>
            <a:ext cx="2829353" cy="217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D35382-94B9-4755-AFBF-6D95A1BE9D2D}"/>
              </a:ext>
            </a:extLst>
          </p:cNvPr>
          <p:cNvSpPr txBox="1"/>
          <p:nvPr/>
        </p:nvSpPr>
        <p:spPr>
          <a:xfrm>
            <a:off x="8028384" y="199461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/>
                <a:ea typeface="-윤고딕340" panose="02030504000101010101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/>
                <a:ea typeface="-윤고딕340" panose="02030504000101010101"/>
              </a:rPr>
              <a:t>연구 계획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/>
              <a:ea typeface="-윤고딕340" panose="02030504000101010101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65FB31-07B6-4DA5-9540-6F44C02775E5}"/>
              </a:ext>
            </a:extLst>
          </p:cNvPr>
          <p:cNvSpPr txBox="1"/>
          <p:nvPr/>
        </p:nvSpPr>
        <p:spPr>
          <a:xfrm>
            <a:off x="188389" y="150112"/>
            <a:ext cx="1574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BERT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를 활용한 재난 관련</a:t>
            </a:r>
            <a:endParaRPr lang="en-US" altLang="ko-KR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트윗 분류 모델의 </a:t>
            </a:r>
            <a:r>
              <a:rPr lang="ko-KR" altLang="en-US" sz="8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과적합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방지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446C6F-9357-458C-813B-44C63831617D}"/>
              </a:ext>
            </a:extLst>
          </p:cNvPr>
          <p:cNvSpPr/>
          <p:nvPr/>
        </p:nvSpPr>
        <p:spPr>
          <a:xfrm>
            <a:off x="210784" y="961644"/>
            <a:ext cx="1733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Dropout</a:t>
            </a:r>
            <a:r>
              <a:rPr lang="ko-KR" altLang="en-US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을 </a:t>
            </a:r>
            <a:endParaRPr lang="en-US" altLang="ko-KR" sz="12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피노키오B" panose="02020600000000000000" pitchFamily="18" charset="-127"/>
              <a:ea typeface="a피노키오B" panose="02020600000000000000" pitchFamily="18" charset="-127"/>
            </a:endParaRPr>
          </a:p>
          <a:p>
            <a:r>
              <a:rPr lang="ko-KR" altLang="en-US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적용한 재난 분류 모델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1CC49A-C947-4E26-AAC6-A2C287876DB1}"/>
              </a:ext>
            </a:extLst>
          </p:cNvPr>
          <p:cNvSpPr/>
          <p:nvPr/>
        </p:nvSpPr>
        <p:spPr>
          <a:xfrm>
            <a:off x="3089577" y="949268"/>
            <a:ext cx="1733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Dropconnect</a:t>
            </a:r>
            <a:r>
              <a:rPr lang="ko-KR" altLang="en-US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를 </a:t>
            </a:r>
            <a:endParaRPr lang="en-US" altLang="ko-KR" sz="12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피노키오B" panose="02020600000000000000" pitchFamily="18" charset="-127"/>
              <a:ea typeface="a피노키오B" panose="02020600000000000000" pitchFamily="18" charset="-127"/>
            </a:endParaRPr>
          </a:p>
          <a:p>
            <a:r>
              <a:rPr lang="ko-KR" altLang="en-US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적용한 재난 분류 모델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657FB7-C2EB-4A2A-8573-12BB94410D8D}"/>
              </a:ext>
            </a:extLst>
          </p:cNvPr>
          <p:cNvSpPr/>
          <p:nvPr/>
        </p:nvSpPr>
        <p:spPr>
          <a:xfrm>
            <a:off x="5957553" y="915566"/>
            <a:ext cx="1888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Dropout+Max-norm</a:t>
            </a:r>
            <a:r>
              <a:rPr lang="ko-KR" altLang="en-US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을 </a:t>
            </a:r>
            <a:endParaRPr lang="en-US" altLang="ko-KR" sz="12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피노키오B" panose="02020600000000000000" pitchFamily="18" charset="-127"/>
              <a:ea typeface="a피노키오B" panose="02020600000000000000" pitchFamily="18" charset="-127"/>
            </a:endParaRPr>
          </a:p>
          <a:p>
            <a:r>
              <a:rPr lang="ko-KR" altLang="en-US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적용한 재난 분류 모델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4F4603-350B-4867-B519-6FC6930985A8}"/>
              </a:ext>
            </a:extLst>
          </p:cNvPr>
          <p:cNvSpPr/>
          <p:nvPr/>
        </p:nvSpPr>
        <p:spPr>
          <a:xfrm>
            <a:off x="2339752" y="3846699"/>
            <a:ext cx="4464496" cy="7371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2342E5-09C0-4159-BE60-071D338986C8}"/>
              </a:ext>
            </a:extLst>
          </p:cNvPr>
          <p:cNvSpPr/>
          <p:nvPr/>
        </p:nvSpPr>
        <p:spPr>
          <a:xfrm>
            <a:off x="2468613" y="4007264"/>
            <a:ext cx="4202858" cy="415498"/>
          </a:xfrm>
          <a:prstGeom prst="rect">
            <a:avLst/>
          </a:prstGeom>
          <a:solidFill>
            <a:schemeClr val="accent1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E36E00-18DA-4831-B249-D25A0F7EECC9}"/>
              </a:ext>
            </a:extLst>
          </p:cNvPr>
          <p:cNvSpPr txBox="1"/>
          <p:nvPr/>
        </p:nvSpPr>
        <p:spPr>
          <a:xfrm>
            <a:off x="2431841" y="4088511"/>
            <a:ext cx="43003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모델에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Dense layer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를 적용한 뒤 각각의 정규화를 위한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layer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를 적용</a:t>
            </a:r>
          </a:p>
        </p:txBody>
      </p:sp>
    </p:spTree>
    <p:extLst>
      <p:ext uri="{BB962C8B-B14F-4D97-AF65-F5344CB8AC3E}">
        <p14:creationId xmlns:p14="http://schemas.microsoft.com/office/powerpoint/2010/main" val="409622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479" y="1779662"/>
            <a:ext cx="3229042" cy="2051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8674E3-0BC0-4DC9-B949-D7768B7E2A12}"/>
              </a:ext>
            </a:extLst>
          </p:cNvPr>
          <p:cNvSpPr txBox="1"/>
          <p:nvPr/>
        </p:nvSpPr>
        <p:spPr>
          <a:xfrm>
            <a:off x="8028384" y="199461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/>
                <a:ea typeface="-윤고딕340" panose="02030504000101010101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/>
                <a:ea typeface="-윤고딕340" panose="02030504000101010101"/>
              </a:rPr>
              <a:t>연구 계획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/>
              <a:ea typeface="-윤고딕340" panose="02030504000101010101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69CC5-EC24-43CF-9ED9-1F633C9A562A}"/>
              </a:ext>
            </a:extLst>
          </p:cNvPr>
          <p:cNvSpPr txBox="1"/>
          <p:nvPr/>
        </p:nvSpPr>
        <p:spPr>
          <a:xfrm>
            <a:off x="188389" y="150112"/>
            <a:ext cx="1574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BERT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를 활용한 재난 관련</a:t>
            </a:r>
            <a:endParaRPr lang="en-US" altLang="ko-KR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트윗 분류 모델의 </a:t>
            </a:r>
            <a:r>
              <a:rPr lang="ko-KR" altLang="en-US" sz="8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과적합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방지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CC7959B-F53C-43EC-A137-CB02A519FC6B}"/>
              </a:ext>
            </a:extLst>
          </p:cNvPr>
          <p:cNvSpPr/>
          <p:nvPr/>
        </p:nvSpPr>
        <p:spPr>
          <a:xfrm>
            <a:off x="2957479" y="1421332"/>
            <a:ext cx="1217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모델</a:t>
            </a:r>
            <a:r>
              <a:rPr lang="en-US" altLang="ko-KR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 </a:t>
            </a:r>
            <a:r>
              <a:rPr lang="ko-KR" altLang="en-US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학습 계수</a:t>
            </a:r>
          </a:p>
        </p:txBody>
      </p:sp>
    </p:spTree>
    <p:extLst>
      <p:ext uri="{BB962C8B-B14F-4D97-AF65-F5344CB8AC3E}">
        <p14:creationId xmlns:p14="http://schemas.microsoft.com/office/powerpoint/2010/main" val="265843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2217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/>
                <a:ea typeface="바탕" panose="02030600000101010101" pitchFamily="18" charset="-127"/>
              </a:rPr>
              <a:t>05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/>
              <a:ea typeface="바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D8C9E3-C58F-4AE7-85D1-2ADC11FD8818}"/>
              </a:ext>
            </a:extLst>
          </p:cNvPr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-윤고딕340-윤고딕340"/>
                <a:ea typeface="-윤고딕340" panose="02030504000101010101"/>
              </a:rPr>
              <a:t>연구 결과</a:t>
            </a:r>
          </a:p>
        </p:txBody>
      </p:sp>
    </p:spTree>
    <p:extLst>
      <p:ext uri="{BB962C8B-B14F-4D97-AF65-F5344CB8AC3E}">
        <p14:creationId xmlns:p14="http://schemas.microsoft.com/office/powerpoint/2010/main" val="418016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9872" y="1502662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01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서론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: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연구 배경 및 목적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419872" y="1934710"/>
            <a:ext cx="19260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관련 연구 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: BERT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모델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419872" y="2366758"/>
            <a:ext cx="20457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관련 연구 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모델 정규화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419872" y="2798807"/>
            <a:ext cx="10791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연구 계획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403542" y="105958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386645" y="105958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INDEX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3944460" y="105958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3967406" y="106180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198822" y="105958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19872" y="4049568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E8FA90-E293-4468-9441-989C8D831729}"/>
              </a:ext>
            </a:extLst>
          </p:cNvPr>
          <p:cNvSpPr/>
          <p:nvPr/>
        </p:nvSpPr>
        <p:spPr>
          <a:xfrm>
            <a:off x="3430057" y="3230854"/>
            <a:ext cx="10791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연구 결과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66649B-3D2D-421C-9945-C5A49278C6BE}"/>
              </a:ext>
            </a:extLst>
          </p:cNvPr>
          <p:cNvSpPr/>
          <p:nvPr/>
        </p:nvSpPr>
        <p:spPr>
          <a:xfrm>
            <a:off x="3430057" y="3662903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899924"/>
            <a:ext cx="8022534" cy="9302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87E1C1-AF1A-45EF-B634-C8281EE69D34}"/>
              </a:ext>
            </a:extLst>
          </p:cNvPr>
          <p:cNvSpPr txBox="1"/>
          <p:nvPr/>
        </p:nvSpPr>
        <p:spPr>
          <a:xfrm>
            <a:off x="8028384" y="199461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/>
                <a:ea typeface="-윤고딕340" panose="02030504000101010101"/>
              </a:rPr>
              <a:t>05.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/>
                <a:ea typeface="-윤고딕340" panose="02030504000101010101"/>
              </a:rPr>
              <a:t>연구 결과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/>
              <a:ea typeface="-윤고딕340" panose="02030504000101010101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C6F816-3DB5-4739-820E-4E2FF02B8BEC}"/>
              </a:ext>
            </a:extLst>
          </p:cNvPr>
          <p:cNvSpPr txBox="1"/>
          <p:nvPr/>
        </p:nvSpPr>
        <p:spPr>
          <a:xfrm>
            <a:off x="188389" y="150112"/>
            <a:ext cx="1574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BERT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를 활용한 재난 관련</a:t>
            </a:r>
            <a:endParaRPr lang="en-US" altLang="ko-KR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트윗 분류 모델의 </a:t>
            </a:r>
            <a:r>
              <a:rPr lang="ko-KR" altLang="en-US" sz="8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과적합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방지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A20CEE-77E2-41ED-94E9-2A570AA12FF5}"/>
              </a:ext>
            </a:extLst>
          </p:cNvPr>
          <p:cNvSpPr txBox="1"/>
          <p:nvPr/>
        </p:nvSpPr>
        <p:spPr>
          <a:xfrm>
            <a:off x="3932810" y="1172737"/>
            <a:ext cx="15121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a피노키오B" panose="02020600000000000000"/>
              </a:rPr>
              <a:t>Test </a:t>
            </a:r>
            <a:r>
              <a:rPr lang="ko-KR" altLang="en-US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탕" panose="02030600000101010101" pitchFamily="18" charset="-127"/>
                <a:ea typeface="a피노키오B" panose="02020600000000000000"/>
              </a:rPr>
              <a:t>데이터 셋 구조</a:t>
            </a:r>
            <a:endParaRPr lang="ko-KR" altLang="en-US" sz="105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바탕" panose="02030600000101010101" pitchFamily="18" charset="-127"/>
              <a:ea typeface="a피노키오B" panose="0202060000000000000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558107-43F6-47E5-8E8E-920F69F2A28F}"/>
              </a:ext>
            </a:extLst>
          </p:cNvPr>
          <p:cNvSpPr/>
          <p:nvPr/>
        </p:nvSpPr>
        <p:spPr>
          <a:xfrm>
            <a:off x="1196506" y="3612961"/>
            <a:ext cx="6984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바탕" panose="02030600000101010101" pitchFamily="18" charset="-127"/>
                <a:ea typeface="-윤고딕330" panose="02030504000101010101"/>
              </a:rPr>
              <a:t>전체 </a:t>
            </a:r>
            <a:r>
              <a:rPr lang="en-US" altLang="ko-KR" sz="1600" dirty="0">
                <a:latin typeface="바탕" panose="02030600000101010101" pitchFamily="18" charset="-127"/>
                <a:ea typeface="-윤고딕330" panose="02030504000101010101"/>
              </a:rPr>
              <a:t>3,264</a:t>
            </a:r>
            <a:r>
              <a:rPr lang="ko-KR" altLang="en-US" sz="1600" dirty="0">
                <a:latin typeface="바탕" panose="02030600000101010101" pitchFamily="18" charset="-127"/>
                <a:ea typeface="-윤고딕330" panose="02030504000101010101"/>
              </a:rPr>
              <a:t>개의 실제 재난과 비 재난 트윗으로 구성</a:t>
            </a:r>
            <a:endParaRPr lang="en-US" altLang="ko-KR" sz="1600" dirty="0">
              <a:latin typeface="바탕" panose="02030600000101010101" pitchFamily="18" charset="-127"/>
              <a:ea typeface="-윤고딕330" panose="02030504000101010101"/>
            </a:endParaRPr>
          </a:p>
          <a:p>
            <a:pPr algn="ctr"/>
            <a:endParaRPr lang="en-US" altLang="ko-KR" sz="1600" dirty="0">
              <a:latin typeface="바탕" panose="02030600000101010101" pitchFamily="18" charset="-127"/>
              <a:ea typeface="-윤고딕330" panose="02030504000101010101"/>
            </a:endParaRPr>
          </a:p>
          <a:p>
            <a:pPr algn="ctr"/>
            <a:r>
              <a:rPr lang="en-US" altLang="ko-KR" sz="1600" dirty="0">
                <a:latin typeface="바탕" panose="02030600000101010101" pitchFamily="18" charset="-127"/>
                <a:ea typeface="-윤고딕330" panose="02030504000101010101"/>
              </a:rPr>
              <a:t>id, keyword, location, text </a:t>
            </a:r>
            <a:r>
              <a:rPr lang="ko-KR" altLang="en-US" sz="1600" dirty="0">
                <a:latin typeface="바탕" panose="02030600000101010101" pitchFamily="18" charset="-127"/>
                <a:ea typeface="-윤고딕330" panose="02030504000101010101"/>
              </a:rPr>
              <a:t>컬럼을 가지고  있음</a:t>
            </a: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12B05D8F-61B7-48BC-A8F7-94E8E9EDB0B9}"/>
              </a:ext>
            </a:extLst>
          </p:cNvPr>
          <p:cNvSpPr/>
          <p:nvPr/>
        </p:nvSpPr>
        <p:spPr>
          <a:xfrm flipV="1">
            <a:off x="4556869" y="3167573"/>
            <a:ext cx="180000" cy="1080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25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CFE23A-959E-4731-A118-9853FE841BFC}"/>
              </a:ext>
            </a:extLst>
          </p:cNvPr>
          <p:cNvSpPr/>
          <p:nvPr/>
        </p:nvSpPr>
        <p:spPr>
          <a:xfrm>
            <a:off x="2710678" y="1365675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04CA24-D15B-4E48-BD1B-C92D0866EA5A}"/>
              </a:ext>
            </a:extLst>
          </p:cNvPr>
          <p:cNvSpPr txBox="1"/>
          <p:nvPr/>
        </p:nvSpPr>
        <p:spPr>
          <a:xfrm>
            <a:off x="2732450" y="1417504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피노키오B" panose="02020600000000000000" pitchFamily="18" charset="-127"/>
                <a:ea typeface="a피노키오B" panose="02020600000000000000" pitchFamily="18" charset="-127"/>
              </a:rPr>
              <a:t>F1 Score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latin typeface="a피노키오B" panose="02020600000000000000" pitchFamily="18" charset="-127"/>
              <a:ea typeface="a피노키오B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87C260-0D2B-4C7E-B2E0-994FB744B82D}"/>
              </a:ext>
            </a:extLst>
          </p:cNvPr>
          <p:cNvSpPr txBox="1"/>
          <p:nvPr/>
        </p:nvSpPr>
        <p:spPr>
          <a:xfrm>
            <a:off x="2220087" y="2090341"/>
            <a:ext cx="46860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precision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과</a:t>
            </a: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recall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조화 평균</a:t>
            </a:r>
            <a:endParaRPr lang="en-US" altLang="ko-KR" sz="11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endParaRPr lang="en-US" altLang="ko-KR" sz="11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모델의 성능이 얼마나 효과적인지 판단할 때 매우 효율적인 지표가 됨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4801FF3-D371-4F59-ACD9-ABACD4E89964}"/>
              </a:ext>
            </a:extLst>
          </p:cNvPr>
          <p:cNvCxnSpPr>
            <a:cxnSpLocks/>
          </p:cNvCxnSpPr>
          <p:nvPr/>
        </p:nvCxnSpPr>
        <p:spPr>
          <a:xfrm>
            <a:off x="2471283" y="2872993"/>
            <a:ext cx="432808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4B99C3-0D8D-4724-B83C-E37DBFCA9C1D}"/>
              </a:ext>
            </a:extLst>
          </p:cNvPr>
          <p:cNvSpPr txBox="1"/>
          <p:nvPr/>
        </p:nvSpPr>
        <p:spPr>
          <a:xfrm>
            <a:off x="4788024" y="3894316"/>
            <a:ext cx="3495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F1 score </a:t>
            </a:r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계산 수식</a:t>
            </a:r>
          </a:p>
        </p:txBody>
      </p:sp>
      <p:pic>
        <p:nvPicPr>
          <p:cNvPr id="5122" name="image12.png">
            <a:extLst>
              <a:ext uri="{FF2B5EF4-FFF2-40B4-BE49-F238E27FC236}">
                <a16:creationId xmlns:a16="http://schemas.microsoft.com/office/drawing/2014/main" id="{9F6AA9AE-366C-4DE5-B025-EE006C383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175156"/>
            <a:ext cx="2762386" cy="718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7EC06F-970F-43E2-A98A-9B86ABA5177D}"/>
              </a:ext>
            </a:extLst>
          </p:cNvPr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617B95-12C0-4BF4-9AAA-556C8DA9FF34}"/>
              </a:ext>
            </a:extLst>
          </p:cNvPr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16457013-95BA-4982-8649-50F2CFAECCF0}"/>
              </a:ext>
            </a:extLst>
          </p:cNvPr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D0E14E2-3C83-408D-84A8-554B5EF734F3}"/>
              </a:ext>
            </a:extLst>
          </p:cNvPr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FBBD408-7DAA-4BEB-AA39-DE8CE9CA6ECB}"/>
                </a:ext>
              </a:extLst>
            </p:cNvPr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6F2D811A-126A-4C19-B0F8-22F9245267D2}"/>
                </a:ext>
              </a:extLst>
            </p:cNvPr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544EB8-DA31-4BA7-B674-03A7C1AF8321}"/>
              </a:ext>
            </a:extLst>
          </p:cNvPr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40F56F-0FE5-4367-9BEA-8AA86EE77143}"/>
              </a:ext>
            </a:extLst>
          </p:cNvPr>
          <p:cNvSpPr txBox="1"/>
          <p:nvPr/>
        </p:nvSpPr>
        <p:spPr>
          <a:xfrm>
            <a:off x="8028384" y="199461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/>
                <a:ea typeface="-윤고딕340" panose="02030504000101010101"/>
              </a:rPr>
              <a:t>05.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/>
                <a:ea typeface="-윤고딕340" panose="02030504000101010101"/>
              </a:rPr>
              <a:t>연구 결과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/>
              <a:ea typeface="-윤고딕340" panose="02030504000101010101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43CC9C-7F84-49B7-B770-AD8242157D58}"/>
              </a:ext>
            </a:extLst>
          </p:cNvPr>
          <p:cNvSpPr txBox="1"/>
          <p:nvPr/>
        </p:nvSpPr>
        <p:spPr>
          <a:xfrm>
            <a:off x="188389" y="150112"/>
            <a:ext cx="1574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BERT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를 활용한 재난 관련</a:t>
            </a:r>
            <a:endParaRPr lang="en-US" altLang="ko-KR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트윗 분류 모델의 </a:t>
            </a:r>
            <a:r>
              <a:rPr lang="ko-KR" altLang="en-US" sz="8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과적합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방지</a:t>
            </a:r>
          </a:p>
        </p:txBody>
      </p:sp>
    </p:spTree>
    <p:extLst>
      <p:ext uri="{BB962C8B-B14F-4D97-AF65-F5344CB8AC3E}">
        <p14:creationId xmlns:p14="http://schemas.microsoft.com/office/powerpoint/2010/main" val="404647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8194" name="image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091" y="3381781"/>
            <a:ext cx="4176464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893101-22DE-4334-A266-EEB196122100}"/>
              </a:ext>
            </a:extLst>
          </p:cNvPr>
          <p:cNvSpPr/>
          <p:nvPr/>
        </p:nvSpPr>
        <p:spPr>
          <a:xfrm>
            <a:off x="2710678" y="1077643"/>
            <a:ext cx="3729336" cy="443458"/>
          </a:xfrm>
          <a:prstGeom prst="rect">
            <a:avLst/>
          </a:prstGeom>
          <a:solidFill>
            <a:schemeClr val="bg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FED35E-FCC1-4A74-B0DF-F0BC3BAB2976}"/>
              </a:ext>
            </a:extLst>
          </p:cNvPr>
          <p:cNvSpPr txBox="1"/>
          <p:nvPr/>
        </p:nvSpPr>
        <p:spPr>
          <a:xfrm>
            <a:off x="2732450" y="1129472"/>
            <a:ext cx="369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피노키오B" panose="02020600000000000000" pitchFamily="18" charset="-127"/>
                <a:ea typeface="a피노키오B" panose="02020600000000000000" pitchFamily="18" charset="-127"/>
              </a:rPr>
              <a:t>성능 평가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34AFA9-105F-43DF-9FC7-CE0552FD57D8}"/>
              </a:ext>
            </a:extLst>
          </p:cNvPr>
          <p:cNvSpPr txBox="1"/>
          <p:nvPr/>
        </p:nvSpPr>
        <p:spPr>
          <a:xfrm>
            <a:off x="1839187" y="1849060"/>
            <a:ext cx="559227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정규화를 적용하지 않은 모델보다 정규화를 적용한 모델의 </a:t>
            </a: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f1 score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 모두 더 높음</a:t>
            </a:r>
            <a:endParaRPr lang="en-US" altLang="ko-KR" sz="11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endParaRPr lang="en-US" altLang="ko-KR" sz="11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Dropout + Max-norm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정규화 방법의 성능이 가장 뛰어남</a:t>
            </a:r>
            <a:endParaRPr lang="en-US" altLang="ko-KR" sz="11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endParaRPr lang="en-US" altLang="ko-KR" sz="11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성능 평가 </a:t>
            </a: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Dropout + Max-norm &gt; </a:t>
            </a:r>
            <a:r>
              <a:rPr lang="en-US" altLang="ko-KR" sz="1100" b="1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Dropconnect</a:t>
            </a:r>
            <a:r>
              <a:rPr lang="en-US" altLang="ko-KR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&gt; Dropout &gt; </a:t>
            </a:r>
            <a:r>
              <a:rPr lang="ko-KR" altLang="en-US" sz="11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정규화 적용 안함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D1331B-65E3-4282-A0B3-F48585B9191F}"/>
              </a:ext>
            </a:extLst>
          </p:cNvPr>
          <p:cNvCxnSpPr>
            <a:cxnSpLocks/>
          </p:cNvCxnSpPr>
          <p:nvPr/>
        </p:nvCxnSpPr>
        <p:spPr>
          <a:xfrm>
            <a:off x="2471283" y="3147814"/>
            <a:ext cx="432808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99C19B-1BAB-4B42-8FA1-19B4ABE38F9A}"/>
              </a:ext>
            </a:extLst>
          </p:cNvPr>
          <p:cNvSpPr txBox="1"/>
          <p:nvPr/>
        </p:nvSpPr>
        <p:spPr>
          <a:xfrm>
            <a:off x="8028384" y="199461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/>
                <a:ea typeface="-윤고딕340" panose="02030504000101010101"/>
              </a:rPr>
              <a:t>05.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/>
                <a:ea typeface="-윤고딕340" panose="02030504000101010101"/>
              </a:rPr>
              <a:t>연구 결과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/>
              <a:ea typeface="-윤고딕340" panose="02030504000101010101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099894-F91C-4EE2-8778-1E668B69A809}"/>
              </a:ext>
            </a:extLst>
          </p:cNvPr>
          <p:cNvSpPr txBox="1"/>
          <p:nvPr/>
        </p:nvSpPr>
        <p:spPr>
          <a:xfrm>
            <a:off x="188389" y="150112"/>
            <a:ext cx="1574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BERT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를 활용한 재난 관련</a:t>
            </a:r>
            <a:endParaRPr lang="en-US" altLang="ko-KR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트윗 분류 모델의 </a:t>
            </a:r>
            <a:r>
              <a:rPr lang="ko-KR" altLang="en-US" sz="8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과적합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방지</a:t>
            </a:r>
          </a:p>
        </p:txBody>
      </p:sp>
    </p:spTree>
    <p:extLst>
      <p:ext uri="{BB962C8B-B14F-4D97-AF65-F5344CB8AC3E}">
        <p14:creationId xmlns:p14="http://schemas.microsoft.com/office/powerpoint/2010/main" val="327212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2217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/>
                <a:ea typeface="바탕" panose="02030600000101010101" pitchFamily="18" charset="-127"/>
              </a:rPr>
              <a:t>06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/>
              <a:ea typeface="바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3DA7E4-5A76-445C-87AC-74F892731E22}"/>
              </a:ext>
            </a:extLst>
          </p:cNvPr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-윤고딕340-윤고딕340"/>
                <a:ea typeface="-윤고딕340" panose="02030504000101010101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85176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48" name="직선 연결선 47"/>
          <p:cNvCxnSpPr>
            <a:cxnSpLocks/>
          </p:cNvCxnSpPr>
          <p:nvPr/>
        </p:nvCxnSpPr>
        <p:spPr>
          <a:xfrm>
            <a:off x="1583559" y="1231215"/>
            <a:ext cx="0" cy="331297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200752" y="2723731"/>
            <a:ext cx="974661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87624" y="2669353"/>
            <a:ext cx="1072126" cy="372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spc="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bg1"/>
                </a:solidFill>
                <a:effectLst/>
                <a:latin typeface="바탕" panose="02030600000101010101" pitchFamily="18" charset="-127"/>
                <a:ea typeface="-윤고딕330"/>
              </a:rPr>
              <a:t>결론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393303" y="878924"/>
            <a:ext cx="5618197" cy="4204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-윤고딕330"/>
              </a:rPr>
              <a:t>과적합을 방지하는 세 가지 정규화를 </a:t>
            </a:r>
            <a:r>
              <a:rPr lang="en-US" altLang="ko-KR" sz="14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-윤고딕330"/>
              </a:rPr>
              <a:t>BERT </a:t>
            </a:r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-윤고딕330"/>
              </a:rPr>
              <a:t>모델에 적용하여 성능이 향상된 재난 관련 트윗 분류 모델을 제안</a:t>
            </a:r>
            <a:endParaRPr lang="en-US" altLang="ko-KR" sz="14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바탕" panose="02030600000101010101" pitchFamily="18" charset="-127"/>
              <a:ea typeface="-윤고딕330"/>
            </a:endParaRPr>
          </a:p>
          <a:p>
            <a:pPr algn="just"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바탕" panose="02030600000101010101" pitchFamily="18" charset="-127"/>
              <a:ea typeface="-윤고딕33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바탕" panose="02030600000101010101" pitchFamily="18" charset="-127"/>
                <a:ea typeface="-윤고딕330"/>
              </a:rPr>
              <a:t>데이터 수의 한계 때문에 </a:t>
            </a:r>
            <a:r>
              <a:rPr lang="en-US" altLang="ko-KR" sz="14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바탕" panose="02030600000101010101" pitchFamily="18" charset="-127"/>
                <a:ea typeface="-윤고딕330"/>
              </a:rPr>
              <a:t>F1 score</a:t>
            </a:r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바탕" panose="02030600000101010101" pitchFamily="18" charset="-127"/>
                <a:ea typeface="-윤고딕330"/>
              </a:rPr>
              <a:t>는 크게 차이가 나진 않았지만 </a:t>
            </a:r>
            <a:r>
              <a:rPr lang="en-US" altLang="ko-KR" sz="14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바탕" panose="02030600000101010101" pitchFamily="18" charset="-127"/>
                <a:ea typeface="-윤고딕330"/>
              </a:rPr>
              <a:t>BERT </a:t>
            </a:r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바탕" panose="02030600000101010101" pitchFamily="18" charset="-127"/>
                <a:ea typeface="-윤고딕330"/>
              </a:rPr>
              <a:t>모델은 </a:t>
            </a:r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-윤고딕330"/>
              </a:rPr>
              <a:t>재난 관련 </a:t>
            </a:r>
            <a:r>
              <a:rPr lang="ko-KR" altLang="en-US" sz="1400" b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-윤고딕330"/>
              </a:rPr>
              <a:t>트윗 분류 모델에서 </a:t>
            </a:r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-윤고딕330"/>
              </a:rPr>
              <a:t>좋은 성능을 보여주었고</a:t>
            </a:r>
            <a:r>
              <a:rPr lang="en-US" altLang="ko-KR" sz="14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-윤고딕330"/>
              </a:rPr>
              <a:t>, </a:t>
            </a:r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-윤고딕330"/>
              </a:rPr>
              <a:t>여기에 다양한 정규화를 적용할 수 있다는 결과를 확인</a:t>
            </a:r>
            <a:endParaRPr lang="en-US" altLang="ko-KR" sz="14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바탕" panose="02030600000101010101" pitchFamily="18" charset="-127"/>
              <a:ea typeface="-윤고딕330"/>
            </a:endParaRPr>
          </a:p>
          <a:p>
            <a:pPr algn="just"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바탕" panose="02030600000101010101" pitchFamily="18" charset="-127"/>
              <a:ea typeface="-윤고딕33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-윤고딕330"/>
              </a:rPr>
              <a:t>Dropout + Max-norm</a:t>
            </a:r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-윤고딕330"/>
              </a:rPr>
              <a:t>의 정규화 방법은 다른 정규화 방법들보다 높은 성능을 보여 줌</a:t>
            </a:r>
            <a:endParaRPr lang="en-US" altLang="ko-KR" sz="14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바탕" panose="02030600000101010101" pitchFamily="18" charset="-127"/>
              <a:ea typeface="-윤고딕330"/>
            </a:endParaRPr>
          </a:p>
          <a:p>
            <a:pPr algn="just"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바탕" panose="02030600000101010101" pitchFamily="18" charset="-127"/>
              <a:ea typeface="-윤고딕33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바탕" panose="02030600000101010101" pitchFamily="18" charset="-127"/>
                <a:ea typeface="-윤고딕330"/>
              </a:rPr>
              <a:t>향후 더 많은 텍스트 데이터를 적용시킨다면 다양한 분야에서 재난 및 위기 관리에 사용 가능할 것으로 기대</a:t>
            </a:r>
            <a:endParaRPr lang="en-US" altLang="ko-KR" sz="14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바탕" panose="02030600000101010101" pitchFamily="18" charset="-127"/>
              <a:ea typeface="-윤고딕330"/>
            </a:endParaRPr>
          </a:p>
          <a:p>
            <a:pPr algn="just">
              <a:lnSpc>
                <a:spcPct val="150000"/>
              </a:lnSpc>
            </a:pP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55" name="직선 연결선 54"/>
          <p:cNvCxnSpPr>
            <a:cxnSpLocks/>
          </p:cNvCxnSpPr>
          <p:nvPr/>
        </p:nvCxnSpPr>
        <p:spPr>
          <a:xfrm>
            <a:off x="1569362" y="4544188"/>
            <a:ext cx="32068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cxnSpLocks/>
          </p:cNvCxnSpPr>
          <p:nvPr/>
        </p:nvCxnSpPr>
        <p:spPr>
          <a:xfrm flipH="1" flipV="1">
            <a:off x="1583559" y="1237859"/>
            <a:ext cx="315801" cy="866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C7E030-202C-4B0A-B097-8CFBEFF3A6DD}"/>
              </a:ext>
            </a:extLst>
          </p:cNvPr>
          <p:cNvSpPr txBox="1"/>
          <p:nvPr/>
        </p:nvSpPr>
        <p:spPr>
          <a:xfrm>
            <a:off x="8316416" y="199461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/>
                <a:ea typeface="-윤고딕340" panose="02030504000101010101"/>
              </a:rPr>
              <a:t>06.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/>
                <a:ea typeface="-윤고딕340" panose="02030504000101010101"/>
              </a:rPr>
              <a:t>결론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/>
              <a:ea typeface="-윤고딕340" panose="02030504000101010101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843FE9-D551-422B-917E-49F3E167FE77}"/>
              </a:ext>
            </a:extLst>
          </p:cNvPr>
          <p:cNvSpPr txBox="1"/>
          <p:nvPr/>
        </p:nvSpPr>
        <p:spPr>
          <a:xfrm>
            <a:off x="188389" y="150112"/>
            <a:ext cx="1574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BERT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를 활용한 재난 관련</a:t>
            </a:r>
            <a:endParaRPr lang="en-US" altLang="ko-KR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트윗 분류 모델의 </a:t>
            </a:r>
            <a:r>
              <a:rPr lang="ko-KR" altLang="en-US" sz="8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과적합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방지</a:t>
            </a:r>
          </a:p>
        </p:txBody>
      </p:sp>
    </p:spTree>
    <p:extLst>
      <p:ext uri="{BB962C8B-B14F-4D97-AF65-F5344CB8AC3E}">
        <p14:creationId xmlns:p14="http://schemas.microsoft.com/office/powerpoint/2010/main" val="261222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74302" y="213970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THE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07529" y="2818838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5776" y="24277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감사합니다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17653" y="2147396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END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8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서론 </a:t>
            </a:r>
            <a:r>
              <a:rPr lang="en-US" altLang="ko-KR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: </a:t>
            </a:r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연구 배경 및 목적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72217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13719F-92B2-41B3-903F-4890C3C51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419622"/>
            <a:ext cx="2592288" cy="1728192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0471D0E3-9EAC-4616-BA7C-DBF869CA73BD}"/>
              </a:ext>
            </a:extLst>
          </p:cNvPr>
          <p:cNvSpPr/>
          <p:nvPr/>
        </p:nvSpPr>
        <p:spPr>
          <a:xfrm>
            <a:off x="526925" y="3176461"/>
            <a:ext cx="3921359" cy="673635"/>
          </a:xfrm>
          <a:prstGeom prst="rect">
            <a:avLst/>
          </a:prstGeom>
          <a:solidFill>
            <a:schemeClr val="accent1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B862294-DE1C-4CA8-8ED3-0FACBAE3325A}"/>
              </a:ext>
            </a:extLst>
          </p:cNvPr>
          <p:cNvSpPr/>
          <p:nvPr/>
        </p:nvSpPr>
        <p:spPr>
          <a:xfrm>
            <a:off x="525713" y="2559125"/>
            <a:ext cx="3921359" cy="442740"/>
          </a:xfrm>
          <a:prstGeom prst="rect">
            <a:avLst/>
          </a:prstGeom>
          <a:solidFill>
            <a:schemeClr val="accent1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98260" y="1696621"/>
            <a:ext cx="4164862" cy="23249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27121" y="1840637"/>
            <a:ext cx="3921359" cy="563365"/>
          </a:xfrm>
          <a:prstGeom prst="rect">
            <a:avLst/>
          </a:prstGeom>
          <a:solidFill>
            <a:schemeClr val="accent1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1" name="직사각형 2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각 삼각형 2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88389" y="150112"/>
            <a:ext cx="1574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BERT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를 활용한 재난 관련</a:t>
            </a:r>
            <a:endParaRPr lang="en-US" altLang="ko-KR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트윗 분류 모델의 </a:t>
            </a:r>
            <a:r>
              <a:rPr lang="ko-KR" altLang="en-US" sz="8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과적합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방지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90349" y="1921884"/>
            <a:ext cx="40123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스마트폰과 인터넷 기술의 급속한 발전으로 소셜 미디어는 삶에서 뗄 수 없는 부분이 됨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63279" y="1203598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연구 배경</a:t>
            </a:r>
          </a:p>
        </p:txBody>
      </p:sp>
      <p:sp>
        <p:nvSpPr>
          <p:cNvPr id="41" name="갈매기형 수장 40"/>
          <p:cNvSpPr/>
          <p:nvPr/>
        </p:nvSpPr>
        <p:spPr>
          <a:xfrm>
            <a:off x="4642597" y="3364434"/>
            <a:ext cx="147066" cy="162302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갈매기형 수장 41"/>
          <p:cNvSpPr/>
          <p:nvPr/>
        </p:nvSpPr>
        <p:spPr>
          <a:xfrm>
            <a:off x="4639477" y="3738942"/>
            <a:ext cx="147066" cy="162302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164288" y="195486"/>
            <a:ext cx="3009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서론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연구 배경 및 목적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352CE9-DB86-4EA3-BC27-15146372439D}"/>
              </a:ext>
            </a:extLst>
          </p:cNvPr>
          <p:cNvSpPr txBox="1"/>
          <p:nvPr/>
        </p:nvSpPr>
        <p:spPr>
          <a:xfrm>
            <a:off x="470268" y="2651223"/>
            <a:ext cx="40123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많은 사람들이 실제 위기 상황을 자신의 소셜 미디어에 게시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44816-CDEB-4DB3-A882-BA67A8A9E8FD}"/>
              </a:ext>
            </a:extLst>
          </p:cNvPr>
          <p:cNvSpPr txBox="1"/>
          <p:nvPr/>
        </p:nvSpPr>
        <p:spPr>
          <a:xfrm>
            <a:off x="477455" y="3218508"/>
            <a:ext cx="401236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트윗에 재난 관련 단어가 포함되어 있더라도 실제 재난과 관련된 트윗이 아닐 수 있기 때문에 재난 관련 트윗을 정확히 분류할 필요가 있음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3B1985-DA3D-436F-BB1D-1D8B896794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522642"/>
            <a:ext cx="1651126" cy="158662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753631A-D486-4C59-9AB0-3F7EC0C72470}"/>
              </a:ext>
            </a:extLst>
          </p:cNvPr>
          <p:cNvSpPr txBox="1"/>
          <p:nvPr/>
        </p:nvSpPr>
        <p:spPr>
          <a:xfrm>
            <a:off x="4760331" y="3689288"/>
            <a:ext cx="4298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실제 재난이 아닌 트윗 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[Posted a new song: Earthquake]</a:t>
            </a:r>
            <a:endParaRPr lang="ko-KR" altLang="en-US" sz="11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DF68DE-165D-44F4-8189-864666C717A3}"/>
              </a:ext>
            </a:extLst>
          </p:cNvPr>
          <p:cNvSpPr txBox="1"/>
          <p:nvPr/>
        </p:nvSpPr>
        <p:spPr>
          <a:xfrm>
            <a:off x="4754925" y="3283228"/>
            <a:ext cx="42987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실제 재난 트윗 </a:t>
            </a:r>
            <a:r>
              <a:rPr lang="en-US" altLang="ko-KR" sz="11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[There was a small earthquake in LA but don’t 	    worry Emily Rossum is fine]</a:t>
            </a:r>
            <a:endParaRPr lang="ko-KR" altLang="en-US" sz="11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08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56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471D0E3-9EAC-4616-BA7C-DBF869CA73BD}"/>
              </a:ext>
            </a:extLst>
          </p:cNvPr>
          <p:cNvSpPr/>
          <p:nvPr/>
        </p:nvSpPr>
        <p:spPr>
          <a:xfrm>
            <a:off x="526925" y="3166828"/>
            <a:ext cx="3921359" cy="673635"/>
          </a:xfrm>
          <a:prstGeom prst="rect">
            <a:avLst/>
          </a:prstGeom>
          <a:solidFill>
            <a:schemeClr val="accent1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B862294-DE1C-4CA8-8ED3-0FACBAE3325A}"/>
              </a:ext>
            </a:extLst>
          </p:cNvPr>
          <p:cNvSpPr/>
          <p:nvPr/>
        </p:nvSpPr>
        <p:spPr>
          <a:xfrm>
            <a:off x="525713" y="2549492"/>
            <a:ext cx="3921359" cy="442740"/>
          </a:xfrm>
          <a:prstGeom prst="rect">
            <a:avLst/>
          </a:prstGeom>
          <a:solidFill>
            <a:schemeClr val="accent1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98260" y="1614980"/>
            <a:ext cx="4164862" cy="23969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27121" y="1831004"/>
            <a:ext cx="3921359" cy="563365"/>
          </a:xfrm>
          <a:prstGeom prst="rect">
            <a:avLst/>
          </a:prstGeom>
          <a:solidFill>
            <a:schemeClr val="accent1">
              <a:lumMod val="40000"/>
              <a:lumOff val="6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1" name="직사각형 2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각 삼각형 2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88389" y="150112"/>
            <a:ext cx="1574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BERT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를 활용한 재난 관련</a:t>
            </a:r>
            <a:endParaRPr lang="en-US" altLang="ko-KR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트윗 분류 모델의 </a:t>
            </a:r>
            <a:r>
              <a:rPr lang="ko-KR" altLang="en-US" sz="8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과적합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방지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90349" y="1912251"/>
            <a:ext cx="40123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BERT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를 사용하면 높은 성능을 가진 재난 관련 트윗 분류 모델을 학습할 수 있음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63279" y="1182932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연구 목적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164288" y="195486"/>
            <a:ext cx="3009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서론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연구 배경 및 목적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352CE9-DB86-4EA3-BC27-15146372439D}"/>
              </a:ext>
            </a:extLst>
          </p:cNvPr>
          <p:cNvSpPr txBox="1"/>
          <p:nvPr/>
        </p:nvSpPr>
        <p:spPr>
          <a:xfrm>
            <a:off x="470268" y="2641590"/>
            <a:ext cx="40123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인공지능 학습을 수행할 때 모델의 과적합이 발생 가능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D44816-CDEB-4DB3-A882-BA67A8A9E8FD}"/>
              </a:ext>
            </a:extLst>
          </p:cNvPr>
          <p:cNvSpPr txBox="1"/>
          <p:nvPr/>
        </p:nvSpPr>
        <p:spPr>
          <a:xfrm>
            <a:off x="477455" y="3208875"/>
            <a:ext cx="401236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BERT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를 활용한 재난 트윗 분류 모델에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Dropout, </a:t>
            </a:r>
            <a:r>
              <a:rPr lang="en-US" altLang="ko-KR" sz="10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Dropconnect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sz="10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Dropout+max-norm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의 정규화 방법을 각각 적용해 비교해 보고 성능을 향상 시킨 재난 트윗 분류 모델을 제안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" name="그림 3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5991D70E-CB44-4F1F-B5F2-1C38A49BE1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766886"/>
            <a:ext cx="3531419" cy="18484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7A1345-8A8A-4A3B-ACB2-7D30BDD289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75" y="2720078"/>
            <a:ext cx="1540302" cy="154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6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관련 연구 </a:t>
            </a:r>
            <a:r>
              <a:rPr lang="en-US" altLang="ko-KR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: BERT </a:t>
            </a:r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모델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72217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89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1" name="직사각형 2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각 삼각형 2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88389" y="150112"/>
            <a:ext cx="1574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BERT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를 활용한 재난 관련</a:t>
            </a:r>
            <a:endParaRPr lang="en-US" altLang="ko-KR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트윗 분류 모델의 </a:t>
            </a:r>
            <a:r>
              <a:rPr lang="ko-KR" altLang="en-US" sz="8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과적합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방지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7308304" y="198012"/>
            <a:ext cx="3009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관련 연구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: BERT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모델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" name="그림 3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5991D70E-CB44-4F1F-B5F2-1C38A49BE1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43" y="2901123"/>
            <a:ext cx="3823116" cy="20011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8D3238-D719-4867-9D0A-34C89536F739}"/>
              </a:ext>
            </a:extLst>
          </p:cNvPr>
          <p:cNvSpPr txBox="1"/>
          <p:nvPr/>
        </p:nvSpPr>
        <p:spPr>
          <a:xfrm>
            <a:off x="3441644" y="771550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BERT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EE67CF-CE8B-41CC-9B69-D5BEBF967742}"/>
              </a:ext>
            </a:extLst>
          </p:cNvPr>
          <p:cNvSpPr txBox="1"/>
          <p:nvPr/>
        </p:nvSpPr>
        <p:spPr>
          <a:xfrm>
            <a:off x="2660443" y="1120135"/>
            <a:ext cx="3823116" cy="1583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2018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구글이 공개한 인공지능 모델로 현재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NLP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기술에서 큰 성과를 보여주고 있음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사전 훈련 기반 딥러닝 언어 모델로 자연어 처리에 사전 훈련 모델을 적용해 새로운 모델을 다시 만들어 학습하는 것이 가능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523F8-DD84-410B-A4AC-B888E3EE871C}"/>
              </a:ext>
            </a:extLst>
          </p:cNvPr>
          <p:cNvSpPr txBox="1"/>
          <p:nvPr/>
        </p:nvSpPr>
        <p:spPr>
          <a:xfrm>
            <a:off x="1970832" y="1075210"/>
            <a:ext cx="897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[</a:t>
            </a:r>
            <a:endParaRPr lang="ko-KR" altLang="en-US" sz="9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89FBDC-42E0-458F-9AA5-9E66209AF77D}"/>
              </a:ext>
            </a:extLst>
          </p:cNvPr>
          <p:cNvSpPr txBox="1"/>
          <p:nvPr/>
        </p:nvSpPr>
        <p:spPr>
          <a:xfrm>
            <a:off x="6247691" y="1075210"/>
            <a:ext cx="897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]</a:t>
            </a:r>
            <a:endParaRPr lang="ko-KR" altLang="en-US" sz="90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13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1" name="직사각형 2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각 삼각형 2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88389" y="150112"/>
            <a:ext cx="1574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BERT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를 활용한 재난 관련</a:t>
            </a:r>
            <a:endParaRPr lang="en-US" altLang="ko-KR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트윗 분류 모델의 </a:t>
            </a:r>
            <a:r>
              <a:rPr lang="ko-KR" altLang="en-US" sz="8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과적합</a:t>
            </a:r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방지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7308304" y="198012"/>
            <a:ext cx="3009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관련 연구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: BERT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모델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F086D6D-01D0-4C46-B86D-B5F12DD4AEE7}"/>
              </a:ext>
            </a:extLst>
          </p:cNvPr>
          <p:cNvSpPr/>
          <p:nvPr/>
        </p:nvSpPr>
        <p:spPr>
          <a:xfrm>
            <a:off x="4051640" y="1183884"/>
            <a:ext cx="915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BERT </a:t>
            </a:r>
            <a:r>
              <a:rPr lang="ko-KR" altLang="en-US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모델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35232D2-5843-45D1-A610-D9103C129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986" y="2068771"/>
            <a:ext cx="3845003" cy="158023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20BCE09-E940-4DE4-B048-2F78A3CABB53}"/>
              </a:ext>
            </a:extLst>
          </p:cNvPr>
          <p:cNvSpPr txBox="1"/>
          <p:nvPr/>
        </p:nvSpPr>
        <p:spPr>
          <a:xfrm>
            <a:off x="324326" y="2244964"/>
            <a:ext cx="1638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Pre-training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A41F0A-955B-4200-BE63-26E03F7972B5}"/>
              </a:ext>
            </a:extLst>
          </p:cNvPr>
          <p:cNvSpPr txBox="1"/>
          <p:nvPr/>
        </p:nvSpPr>
        <p:spPr>
          <a:xfrm>
            <a:off x="2322466" y="2067694"/>
            <a:ext cx="2590767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언어를 이해하는 것으로 자연어를 토큰화 하고 인코딩하여 기계가 이해할 수 있는 벡터 형태 전환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F1414F5-3E52-49F7-8CCA-F6C949A5F6C7}"/>
              </a:ext>
            </a:extLst>
          </p:cNvPr>
          <p:cNvCxnSpPr>
            <a:cxnSpLocks/>
          </p:cNvCxnSpPr>
          <p:nvPr/>
        </p:nvCxnSpPr>
        <p:spPr>
          <a:xfrm>
            <a:off x="179512" y="2913964"/>
            <a:ext cx="4663651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D94D64A-10A9-42FB-B9E3-BC54C59C430E}"/>
              </a:ext>
            </a:extLst>
          </p:cNvPr>
          <p:cNvSpPr txBox="1"/>
          <p:nvPr/>
        </p:nvSpPr>
        <p:spPr>
          <a:xfrm>
            <a:off x="356341" y="3177891"/>
            <a:ext cx="1574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Fine-tuning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157F9A-05A9-4C5E-8E22-76FBB697CDA5}"/>
              </a:ext>
            </a:extLst>
          </p:cNvPr>
          <p:cNvSpPr txBox="1"/>
          <p:nvPr/>
        </p:nvSpPr>
        <p:spPr>
          <a:xfrm>
            <a:off x="2343130" y="3048047"/>
            <a:ext cx="262395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목적에 맞게 레이어를 추가 또는 파라미터를 조정하여 모델을 학습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CFD4C5C-A319-4ADB-97E3-5DF759FC9B3A}"/>
              </a:ext>
            </a:extLst>
          </p:cNvPr>
          <p:cNvCxnSpPr>
            <a:cxnSpLocks/>
          </p:cNvCxnSpPr>
          <p:nvPr/>
        </p:nvCxnSpPr>
        <p:spPr>
          <a:xfrm>
            <a:off x="2257148" y="2167432"/>
            <a:ext cx="0" cy="60886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641CA74-D3F6-4070-9252-DD7E84667BFB}"/>
              </a:ext>
            </a:extLst>
          </p:cNvPr>
          <p:cNvCxnSpPr>
            <a:cxnSpLocks/>
          </p:cNvCxnSpPr>
          <p:nvPr/>
        </p:nvCxnSpPr>
        <p:spPr>
          <a:xfrm>
            <a:off x="2263487" y="3073515"/>
            <a:ext cx="0" cy="60886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41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관련 연구 </a:t>
            </a:r>
            <a:r>
              <a:rPr lang="en-US" altLang="ko-KR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: </a:t>
            </a:r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모델 정규화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72217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37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2502</TotalTime>
  <Words>982</Words>
  <Application>Microsoft Office PowerPoint</Application>
  <PresentationFormat>화면 슬라이드 쇼(16:9)</PresentationFormat>
  <Paragraphs>197</Paragraphs>
  <Slides>25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a옛날목욕탕B</vt:lpstr>
      <vt:lpstr>맑은 고딕</vt:lpstr>
      <vt:lpstr>a피노키오B</vt:lpstr>
      <vt:lpstr>-윤고딕330</vt:lpstr>
      <vt:lpstr>나눔고딕 ExtraBold</vt:lpstr>
      <vt:lpstr>-윤고딕340</vt:lpstr>
      <vt:lpstr>12롯데마트드림Medium</vt:lpstr>
      <vt:lpstr>Arial</vt:lpstr>
      <vt:lpstr>-윤고딕340-윤고딕340-윤고딕340</vt:lpstr>
      <vt:lpstr>바탕</vt:lpstr>
      <vt:lpstr>-윤고딕350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관우 김</cp:lastModifiedBy>
  <cp:revision>221</cp:revision>
  <dcterms:created xsi:type="dcterms:W3CDTF">2014-11-28T13:21:41Z</dcterms:created>
  <dcterms:modified xsi:type="dcterms:W3CDTF">2021-12-12T06:12:33Z</dcterms:modified>
</cp:coreProperties>
</file>